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8" r:id="rId1"/>
  </p:sldMasterIdLst>
  <p:notesMasterIdLst>
    <p:notesMasterId r:id="rId8"/>
  </p:notesMasterIdLst>
  <p:sldIdLst>
    <p:sldId id="256" r:id="rId2"/>
    <p:sldId id="258" r:id="rId3"/>
    <p:sldId id="259" r:id="rId4"/>
    <p:sldId id="260" r:id="rId5"/>
    <p:sldId id="261" r:id="rId6"/>
    <p:sldId id="262"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9" autoAdjust="0"/>
    <p:restoredTop sz="59882" autoAdjust="0"/>
  </p:normalViewPr>
  <p:slideViewPr>
    <p:cSldViewPr snapToGrid="0">
      <p:cViewPr varScale="1">
        <p:scale>
          <a:sx n="91" d="100"/>
          <a:sy n="91" d="100"/>
        </p:scale>
        <p:origin x="134" y="67"/>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JP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480EFF-4AAA-45BE-8D02-43577CB82026}" type="datetimeFigureOut">
              <a:rPr lang="en-US" smtClean="0"/>
              <a:t>9/18/2020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EDBE60-8C1F-47DC-9EB0-CB70AF62B560}" type="slidenum">
              <a:rPr lang="en-US" smtClean="0"/>
              <a:t>‹#›</a:t>
            </a:fld>
            <a:endParaRPr lang="en-US"/>
          </a:p>
        </p:txBody>
      </p:sp>
    </p:spTree>
    <p:extLst>
      <p:ext uri="{BB962C8B-B14F-4D97-AF65-F5344CB8AC3E}">
        <p14:creationId xmlns:p14="http://schemas.microsoft.com/office/powerpoint/2010/main" val="38314983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Continuously monitoring the physiology of astronauts is hard. </a:t>
            </a:r>
          </a:p>
          <a:p>
            <a:r>
              <a:rPr lang="en-US" dirty="0"/>
              <a:t>The more sensors you have, the more likely a malfunction is to happen, and replacements are not available. Many sensors and wires also limit mobility and comfort, and thus limit the ability for continual monitoring. </a:t>
            </a:r>
          </a:p>
          <a:p>
            <a:r>
              <a:rPr lang="en-US" dirty="0"/>
              <a:t>In particular, blood pressure measurements are difficult to take, while being an extremely important signal to monitor. Blood pressure cuffs cannot be used continuously and mobility is sacrificed during the reading, and intravenous sensors, while continuous, are extremely invasive and uncomfortable.</a:t>
            </a:r>
          </a:p>
          <a:p>
            <a:r>
              <a:rPr lang="en-US" dirty="0"/>
              <a:t>What can we do to solve this?</a:t>
            </a:r>
          </a:p>
          <a:p>
            <a:pPr marL="171450" indent="-171450">
              <a:buFontTx/>
              <a:buChar char="-"/>
            </a:pPr>
            <a:r>
              <a:rPr lang="en-US" dirty="0"/>
              <a:t>Ideally, all vitals should be able to be remotely monitored.</a:t>
            </a:r>
          </a:p>
          <a:p>
            <a:pPr marL="171450" indent="-171450">
              <a:buFontTx/>
              <a:buChar char="-"/>
            </a:pPr>
            <a:r>
              <a:rPr lang="en-US" dirty="0"/>
              <a:t>We must look for new and innovative ways to obtain certain readings, such as blood pressure</a:t>
            </a:r>
          </a:p>
          <a:p>
            <a:pPr marL="171450" indent="-171450">
              <a:buFontTx/>
              <a:buChar char="-"/>
            </a:pPr>
            <a:r>
              <a:rPr lang="en-US" dirty="0"/>
              <a:t>Identify and eliminate redundancy in monitoring systems – what do we mean by that?</a:t>
            </a:r>
          </a:p>
        </p:txBody>
      </p:sp>
      <p:sp>
        <p:nvSpPr>
          <p:cNvPr id="4" name="Slide Number Placeholder 3"/>
          <p:cNvSpPr>
            <a:spLocks noGrp="1"/>
          </p:cNvSpPr>
          <p:nvPr>
            <p:ph type="sldNum" sz="quarter" idx="5"/>
          </p:nvPr>
        </p:nvSpPr>
        <p:spPr/>
        <p:txBody>
          <a:bodyPr/>
          <a:lstStyle/>
          <a:p>
            <a:fld id="{06EDBE60-8C1F-47DC-9EB0-CB70AF62B560}" type="slidenum">
              <a:rPr lang="en-US" smtClean="0"/>
              <a:t>2</a:t>
            </a:fld>
            <a:endParaRPr lang="en-US"/>
          </a:p>
        </p:txBody>
      </p:sp>
    </p:spTree>
    <p:extLst>
      <p:ext uri="{BB962C8B-B14F-4D97-AF65-F5344CB8AC3E}">
        <p14:creationId xmlns:p14="http://schemas.microsoft.com/office/powerpoint/2010/main" val="1728675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some current research in the area.</a:t>
            </a:r>
          </a:p>
          <a:p>
            <a:r>
              <a:rPr lang="en-US" dirty="0"/>
              <a:t>Just last year, it was shown that </a:t>
            </a:r>
            <a:r>
              <a:rPr lang="en-US" dirty="0" err="1"/>
              <a:t>Photoplethysmogram</a:t>
            </a:r>
            <a:r>
              <a:rPr lang="en-US" dirty="0"/>
              <a:t> readings can be used to reconstruct data that would be taken from an </a:t>
            </a:r>
            <a:r>
              <a:rPr lang="en-US" dirty="0" err="1"/>
              <a:t>Ecocardiogram</a:t>
            </a:r>
            <a:r>
              <a:rPr lang="en-US" dirty="0"/>
              <a:t>. </a:t>
            </a:r>
          </a:p>
          <a:p>
            <a:r>
              <a:rPr lang="en-US" dirty="0"/>
              <a:t>Early this year, An </a:t>
            </a:r>
            <a:r>
              <a:rPr lang="en-US" dirty="0" err="1"/>
              <a:t>Ecocardiogram</a:t>
            </a:r>
            <a:r>
              <a:rPr lang="en-US" dirty="0"/>
              <a:t> along with Pulse Transit Time data was used to predict continuous blood pressure readings.</a:t>
            </a:r>
          </a:p>
          <a:p>
            <a:r>
              <a:rPr lang="en-US" dirty="0"/>
              <a:t>From this is may seem plausible to use a </a:t>
            </a:r>
            <a:r>
              <a:rPr lang="en-US" dirty="0" err="1"/>
              <a:t>Photoplethysmogram</a:t>
            </a:r>
            <a:r>
              <a:rPr lang="en-US" dirty="0"/>
              <a:t> and Pulse Transit Time to predict blood pressure, and indeed in June of this year it was shows to be possible with an astonishingly high degree of accuracy.</a:t>
            </a:r>
          </a:p>
          <a:p>
            <a:r>
              <a:rPr lang="en-US" dirty="0"/>
              <a:t>This is an extraordinary accomplishment because PPG and PPT reading are non-invasive, easily obtainable, and require only two sensors between them. </a:t>
            </a:r>
          </a:p>
        </p:txBody>
      </p:sp>
      <p:sp>
        <p:nvSpPr>
          <p:cNvPr id="4" name="Slide Number Placeholder 3"/>
          <p:cNvSpPr>
            <a:spLocks noGrp="1"/>
          </p:cNvSpPr>
          <p:nvPr>
            <p:ph type="sldNum" sz="quarter" idx="5"/>
          </p:nvPr>
        </p:nvSpPr>
        <p:spPr/>
        <p:txBody>
          <a:bodyPr/>
          <a:lstStyle/>
          <a:p>
            <a:fld id="{06EDBE60-8C1F-47DC-9EB0-CB70AF62B560}" type="slidenum">
              <a:rPr lang="en-US" smtClean="0"/>
              <a:t>3</a:t>
            </a:fld>
            <a:endParaRPr lang="en-US"/>
          </a:p>
        </p:txBody>
      </p:sp>
    </p:spTree>
    <p:extLst>
      <p:ext uri="{BB962C8B-B14F-4D97-AF65-F5344CB8AC3E}">
        <p14:creationId xmlns:p14="http://schemas.microsoft.com/office/powerpoint/2010/main" val="34254489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do we hope to add to this research?</a:t>
            </a:r>
          </a:p>
          <a:p>
            <a:r>
              <a:rPr lang="en-US" dirty="0"/>
              <a:t>Ultimately our goal is to develop deep learning algorithms that can reconstruct any given bio-signal in the presence of redundant data. And through this, we hope to be able to identify the minimal subset of sensors required to achieve that reconstruction.</a:t>
            </a:r>
          </a:p>
          <a:p>
            <a:endParaRPr lang="en-US" dirty="0"/>
          </a:p>
          <a:p>
            <a:r>
              <a:rPr lang="en-US" dirty="0"/>
              <a:t>To accomplish this, the first step is to build a framework with which to do this research. I am currently building software to stream live data from wearable devices to a remote data-analysis server, where it can be fed through machine learning algorithms and give feedback.</a:t>
            </a:r>
          </a:p>
          <a:p>
            <a:endParaRPr lang="en-US" dirty="0"/>
          </a:p>
          <a:p>
            <a:r>
              <a:rPr lang="en-US" dirty="0"/>
              <a:t>Following this, we will use publicly available datasets to train and test our software, where we expect to see robust correlations indicating redundancy in a wide variety of bio-signals.</a:t>
            </a:r>
          </a:p>
          <a:p>
            <a:endParaRPr lang="en-US" dirty="0"/>
          </a:p>
          <a:p>
            <a:r>
              <a:rPr lang="en-US" dirty="0"/>
              <a:t>Then we would be collection our own data and performing behavioral studies, testing out algorithm in real-world situations and testing its ability to transfer it’s acquired knowledge to novel situations</a:t>
            </a:r>
          </a:p>
          <a:p>
            <a:endParaRPr lang="en-US" dirty="0"/>
          </a:p>
          <a:p>
            <a:r>
              <a:rPr lang="en-US" dirty="0"/>
              <a:t>Finally, we would like the ability of our application to reconstruct bio-signals in the weightless environment of a spacecraft.</a:t>
            </a:r>
          </a:p>
        </p:txBody>
      </p:sp>
      <p:sp>
        <p:nvSpPr>
          <p:cNvPr id="4" name="Slide Number Placeholder 3"/>
          <p:cNvSpPr>
            <a:spLocks noGrp="1"/>
          </p:cNvSpPr>
          <p:nvPr>
            <p:ph type="sldNum" sz="quarter" idx="5"/>
          </p:nvPr>
        </p:nvSpPr>
        <p:spPr/>
        <p:txBody>
          <a:bodyPr/>
          <a:lstStyle/>
          <a:p>
            <a:fld id="{06EDBE60-8C1F-47DC-9EB0-CB70AF62B560}" type="slidenum">
              <a:rPr lang="en-US" smtClean="0"/>
              <a:t>4</a:t>
            </a:fld>
            <a:endParaRPr lang="en-US"/>
          </a:p>
        </p:txBody>
      </p:sp>
    </p:spTree>
    <p:extLst>
      <p:ext uri="{BB962C8B-B14F-4D97-AF65-F5344CB8AC3E}">
        <p14:creationId xmlns:p14="http://schemas.microsoft.com/office/powerpoint/2010/main" val="32630195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 example of our progress so far. We are using a raspberry pi as the local device used to collect data. Environmental information  (temperature, humidity, pressure, etc..) and a live video feed is collected directly from the Pi. </a:t>
            </a:r>
          </a:p>
          <a:p>
            <a:r>
              <a:rPr lang="en-US" dirty="0"/>
              <a:t>We have an EEG device transmitting live data to the dongle on the Pi. </a:t>
            </a:r>
          </a:p>
          <a:p>
            <a:r>
              <a:rPr lang="en-US" dirty="0"/>
              <a:t>All this data is packaged and sent to our remote server.</a:t>
            </a:r>
          </a:p>
        </p:txBody>
      </p:sp>
      <p:sp>
        <p:nvSpPr>
          <p:cNvPr id="4" name="Slide Number Placeholder 3"/>
          <p:cNvSpPr>
            <a:spLocks noGrp="1"/>
          </p:cNvSpPr>
          <p:nvPr>
            <p:ph type="sldNum" sz="quarter" idx="5"/>
          </p:nvPr>
        </p:nvSpPr>
        <p:spPr/>
        <p:txBody>
          <a:bodyPr/>
          <a:lstStyle/>
          <a:p>
            <a:fld id="{06EDBE60-8C1F-47DC-9EB0-CB70AF62B560}" type="slidenum">
              <a:rPr lang="en-US" smtClean="0"/>
              <a:t>5</a:t>
            </a:fld>
            <a:endParaRPr lang="en-US"/>
          </a:p>
        </p:txBody>
      </p:sp>
    </p:spTree>
    <p:extLst>
      <p:ext uri="{BB962C8B-B14F-4D97-AF65-F5344CB8AC3E}">
        <p14:creationId xmlns:p14="http://schemas.microsoft.com/office/powerpoint/2010/main" val="26315239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browser can then be used to view the data after processing. This is where the classification and deep learning analysis will be viewed.</a:t>
            </a:r>
          </a:p>
        </p:txBody>
      </p:sp>
      <p:sp>
        <p:nvSpPr>
          <p:cNvPr id="4" name="Slide Number Placeholder 3"/>
          <p:cNvSpPr>
            <a:spLocks noGrp="1"/>
          </p:cNvSpPr>
          <p:nvPr>
            <p:ph type="sldNum" sz="quarter" idx="5"/>
          </p:nvPr>
        </p:nvSpPr>
        <p:spPr/>
        <p:txBody>
          <a:bodyPr/>
          <a:lstStyle/>
          <a:p>
            <a:fld id="{06EDBE60-8C1F-47DC-9EB0-CB70AF62B560}" type="slidenum">
              <a:rPr lang="en-US" smtClean="0"/>
              <a:t>6</a:t>
            </a:fld>
            <a:endParaRPr lang="en-US"/>
          </a:p>
        </p:txBody>
      </p:sp>
    </p:spTree>
    <p:extLst>
      <p:ext uri="{BB962C8B-B14F-4D97-AF65-F5344CB8AC3E}">
        <p14:creationId xmlns:p14="http://schemas.microsoft.com/office/powerpoint/2010/main" val="2161937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2EA7947-E287-4738-8C82-07CE4F01EF03}" type="datetime2">
              <a:rPr lang="en-US" smtClean="0"/>
              <a:t>Friday, September 18, 2020</a:t>
            </a:fld>
            <a:endParaRPr lang="en-US" dirty="0"/>
          </a:p>
        </p:txBody>
      </p:sp>
      <p:sp>
        <p:nvSpPr>
          <p:cNvPr id="5" name="Footer Placeholder 4"/>
          <p:cNvSpPr>
            <a:spLocks noGrp="1"/>
          </p:cNvSpPr>
          <p:nvPr>
            <p:ph type="ftr" sz="quarter" idx="11"/>
          </p:nvPr>
        </p:nvSpPr>
        <p:spPr/>
        <p:txBody>
          <a:bodyPr/>
          <a:lstStyle/>
          <a:p>
            <a:r>
              <a:rPr lang="en-US"/>
              <a:t>Sample Footer</a:t>
            </a:r>
          </a:p>
        </p:txBody>
      </p:sp>
      <p:sp>
        <p:nvSpPr>
          <p:cNvPr id="6" name="Slide Number Placeholder 5"/>
          <p:cNvSpPr>
            <a:spLocks noGrp="1"/>
          </p:cNvSpPr>
          <p:nvPr>
            <p:ph type="sldNum" sz="quarter" idx="12"/>
          </p:nvPr>
        </p:nvSpPr>
        <p:spPr/>
        <p:txBody>
          <a:bodyPr/>
          <a:lstStyle/>
          <a:p>
            <a:fld id="{DBA1B0FB-D917-4C8C-928F-313BD683BF39}" type="slidenum">
              <a:rPr lang="en-US" smtClean="0"/>
              <a:t>‹#›</a:t>
            </a:fld>
            <a:endParaRPr lang="en-US"/>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37257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246CB39B-5F4C-4A7E-9BE3-AAFD45576D16}" type="datetime2">
              <a:rPr lang="en-US" smtClean="0"/>
              <a:t>Friday, September 18, 2020</a:t>
            </a:fld>
            <a:endParaRPr lang="en-US" dirty="0"/>
          </a:p>
        </p:txBody>
      </p:sp>
      <p:sp>
        <p:nvSpPr>
          <p:cNvPr id="4" name="Footer Placeholder 3"/>
          <p:cNvSpPr>
            <a:spLocks noGrp="1"/>
          </p:cNvSpPr>
          <p:nvPr>
            <p:ph type="ftr" sz="quarter" idx="11"/>
          </p:nvPr>
        </p:nvSpPr>
        <p:spPr/>
        <p:txBody>
          <a:bodyPr/>
          <a:lstStyle/>
          <a:p>
            <a:r>
              <a:rPr lang="en-US"/>
              <a:t>Sample Footer</a:t>
            </a:r>
            <a:endParaRPr lang="en-US" dirty="0"/>
          </a:p>
        </p:txBody>
      </p:sp>
      <p:sp>
        <p:nvSpPr>
          <p:cNvPr id="5" name="Slide Number Placeholder 4"/>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val="329744217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6CB39B-5F4C-4A7E-9BE3-AAFD45576D16}" type="datetime2">
              <a:rPr lang="en-US" smtClean="0"/>
              <a:t>Friday, September 18, 2020</a:t>
            </a:fld>
            <a:endParaRPr lang="en-US" dirty="0"/>
          </a:p>
        </p:txBody>
      </p:sp>
      <p:sp>
        <p:nvSpPr>
          <p:cNvPr id="5" name="Footer Placeholder 4"/>
          <p:cNvSpPr>
            <a:spLocks noGrp="1"/>
          </p:cNvSpPr>
          <p:nvPr>
            <p:ph type="ftr" sz="quarter" idx="11"/>
          </p:nvPr>
        </p:nvSpPr>
        <p:spPr/>
        <p:txBody>
          <a:bodyPr/>
          <a:lstStyle/>
          <a:p>
            <a:r>
              <a:rPr lang="en-US"/>
              <a:t>Sample Footer</a:t>
            </a:r>
            <a:endParaRPr lang="en-US" dirty="0"/>
          </a:p>
        </p:txBody>
      </p:sp>
      <p:sp>
        <p:nvSpPr>
          <p:cNvPr id="6" name="Slide Number Placeholder 5"/>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val="47144338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6CB39B-5F4C-4A7E-9BE3-AAFD45576D16}" type="datetime2">
              <a:rPr lang="en-US" smtClean="0"/>
              <a:t>Friday, September 18, 2020</a:t>
            </a:fld>
            <a:endParaRPr lang="en-US" dirty="0"/>
          </a:p>
        </p:txBody>
      </p:sp>
      <p:sp>
        <p:nvSpPr>
          <p:cNvPr id="5" name="Footer Placeholder 4"/>
          <p:cNvSpPr>
            <a:spLocks noGrp="1"/>
          </p:cNvSpPr>
          <p:nvPr>
            <p:ph type="ftr" sz="quarter" idx="11"/>
          </p:nvPr>
        </p:nvSpPr>
        <p:spPr/>
        <p:txBody>
          <a:bodyPr/>
          <a:lstStyle/>
          <a:p>
            <a:r>
              <a:rPr lang="en-US"/>
              <a:t>Sample Footer</a:t>
            </a:r>
            <a:endParaRPr lang="en-US" dirty="0"/>
          </a:p>
        </p:txBody>
      </p:sp>
      <p:sp>
        <p:nvSpPr>
          <p:cNvPr id="6" name="Slide Number Placeholder 5"/>
          <p:cNvSpPr>
            <a:spLocks noGrp="1"/>
          </p:cNvSpPr>
          <p:nvPr>
            <p:ph type="sldNum" sz="quarter" idx="12"/>
          </p:nvPr>
        </p:nvSpPr>
        <p:spPr/>
        <p:txBody>
          <a:bodyPr/>
          <a:lstStyle/>
          <a:p>
            <a:fld id="{DBA1B0FB-D917-4C8C-928F-313BD683BF39}" type="slidenum">
              <a:rPr lang="en-US" smtClean="0"/>
              <a:pPr/>
              <a:t>‹#›</a:t>
            </a:fld>
            <a:endParaRPr lang="en-US"/>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64972654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6CB39B-5F4C-4A7E-9BE3-AAFD45576D16}" type="datetime2">
              <a:rPr lang="en-US" smtClean="0"/>
              <a:t>Friday, September 18, 2020</a:t>
            </a:fld>
            <a:endParaRPr lang="en-US" dirty="0"/>
          </a:p>
        </p:txBody>
      </p:sp>
      <p:sp>
        <p:nvSpPr>
          <p:cNvPr id="5" name="Footer Placeholder 4"/>
          <p:cNvSpPr>
            <a:spLocks noGrp="1"/>
          </p:cNvSpPr>
          <p:nvPr>
            <p:ph type="ftr" sz="quarter" idx="11"/>
          </p:nvPr>
        </p:nvSpPr>
        <p:spPr/>
        <p:txBody>
          <a:bodyPr/>
          <a:lstStyle/>
          <a:p>
            <a:r>
              <a:rPr lang="en-US"/>
              <a:t>Sample Footer</a:t>
            </a:r>
            <a:endParaRPr lang="en-US" dirty="0"/>
          </a:p>
        </p:txBody>
      </p:sp>
      <p:sp>
        <p:nvSpPr>
          <p:cNvPr id="6" name="Slide Number Placeholder 5"/>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val="205456557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6CB39B-5F4C-4A7E-9BE3-AAFD45576D16}" type="datetime2">
              <a:rPr lang="en-US" smtClean="0"/>
              <a:t>Friday, September 18, 2020</a:t>
            </a:fld>
            <a:endParaRPr lang="en-US" dirty="0"/>
          </a:p>
        </p:txBody>
      </p:sp>
      <p:sp>
        <p:nvSpPr>
          <p:cNvPr id="5" name="Footer Placeholder 4"/>
          <p:cNvSpPr>
            <a:spLocks noGrp="1"/>
          </p:cNvSpPr>
          <p:nvPr>
            <p:ph type="ftr" sz="quarter" idx="11"/>
          </p:nvPr>
        </p:nvSpPr>
        <p:spPr/>
        <p:txBody>
          <a:bodyPr/>
          <a:lstStyle/>
          <a:p>
            <a:r>
              <a:rPr lang="en-US"/>
              <a:t>Sample Footer</a:t>
            </a:r>
            <a:endParaRPr lang="en-US" dirty="0"/>
          </a:p>
        </p:txBody>
      </p:sp>
      <p:sp>
        <p:nvSpPr>
          <p:cNvPr id="6" name="Slide Number Placeholder 5"/>
          <p:cNvSpPr>
            <a:spLocks noGrp="1"/>
          </p:cNvSpPr>
          <p:nvPr>
            <p:ph type="sldNum" sz="quarter" idx="12"/>
          </p:nvPr>
        </p:nvSpPr>
        <p:spPr/>
        <p:txBody>
          <a:bodyPr/>
          <a:lstStyle/>
          <a:p>
            <a:fld id="{DBA1B0FB-D917-4C8C-928F-313BD683BF39}" type="slidenum">
              <a:rPr lang="en-US" smtClean="0"/>
              <a:pPr/>
              <a:t>‹#›</a:t>
            </a:fld>
            <a:endParaRPr lang="en-US"/>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964699404"/>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6CB39B-5F4C-4A7E-9BE3-AAFD45576D16}" type="datetime2">
              <a:rPr lang="en-US" smtClean="0"/>
              <a:t>Friday, September 18, 2020</a:t>
            </a:fld>
            <a:endParaRPr lang="en-US" dirty="0"/>
          </a:p>
        </p:txBody>
      </p:sp>
      <p:sp>
        <p:nvSpPr>
          <p:cNvPr id="5" name="Footer Placeholder 4"/>
          <p:cNvSpPr>
            <a:spLocks noGrp="1"/>
          </p:cNvSpPr>
          <p:nvPr>
            <p:ph type="ftr" sz="quarter" idx="11"/>
          </p:nvPr>
        </p:nvSpPr>
        <p:spPr/>
        <p:txBody>
          <a:bodyPr/>
          <a:lstStyle/>
          <a:p>
            <a:r>
              <a:rPr lang="en-US"/>
              <a:t>Sample Footer</a:t>
            </a:r>
            <a:endParaRPr lang="en-US" dirty="0"/>
          </a:p>
        </p:txBody>
      </p:sp>
      <p:sp>
        <p:nvSpPr>
          <p:cNvPr id="6" name="Slide Number Placeholder 5"/>
          <p:cNvSpPr>
            <a:spLocks noGrp="1"/>
          </p:cNvSpPr>
          <p:nvPr>
            <p:ph type="sldNum" sz="quarter" idx="12"/>
          </p:nvPr>
        </p:nvSpPr>
        <p:spPr/>
        <p:txBody>
          <a:bodyPr/>
          <a:lstStyle/>
          <a:p>
            <a:fld id="{DBA1B0FB-D917-4C8C-928F-313BD683BF39}" type="slidenum">
              <a:rPr lang="en-US" smtClean="0"/>
              <a:pPr/>
              <a:t>‹#›</a:t>
            </a:fld>
            <a:endParaRPr lang="en-US"/>
          </a:p>
        </p:txBody>
      </p:sp>
    </p:spTree>
    <p:extLst>
      <p:ext uri="{BB962C8B-B14F-4D97-AF65-F5344CB8AC3E}">
        <p14:creationId xmlns:p14="http://schemas.microsoft.com/office/powerpoint/2010/main" val="313603277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E2EBD84-71F4-4271-8C46-0D47C0A9B12E}" type="datetime2">
              <a:rPr lang="en-US" smtClean="0"/>
              <a:t>Friday, September 18, 2020</a:t>
            </a:fld>
            <a:endParaRPr lang="en-US"/>
          </a:p>
        </p:txBody>
      </p:sp>
      <p:sp>
        <p:nvSpPr>
          <p:cNvPr id="5" name="Footer Placeholder 4"/>
          <p:cNvSpPr>
            <a:spLocks noGrp="1"/>
          </p:cNvSpPr>
          <p:nvPr>
            <p:ph type="ftr" sz="quarter" idx="11"/>
          </p:nvPr>
        </p:nvSpPr>
        <p:spPr/>
        <p:txBody>
          <a:bodyPr/>
          <a:lstStyle/>
          <a:p>
            <a:r>
              <a:rPr lang="en-US"/>
              <a:t>Sample Footer</a:t>
            </a:r>
          </a:p>
        </p:txBody>
      </p:sp>
      <p:sp>
        <p:nvSpPr>
          <p:cNvPr id="6" name="Slide Number Placeholder 5"/>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1486211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BAE0CE1-F450-4107-B2CB-17B18F8A3F4A}" type="datetime2">
              <a:rPr lang="en-US" smtClean="0"/>
              <a:t>Friday, September 18, 2020</a:t>
            </a:fld>
            <a:endParaRPr lang="en-US"/>
          </a:p>
        </p:txBody>
      </p:sp>
      <p:sp>
        <p:nvSpPr>
          <p:cNvPr id="5" name="Footer Placeholder 4"/>
          <p:cNvSpPr>
            <a:spLocks noGrp="1"/>
          </p:cNvSpPr>
          <p:nvPr>
            <p:ph type="ftr" sz="quarter" idx="11"/>
          </p:nvPr>
        </p:nvSpPr>
        <p:spPr/>
        <p:txBody>
          <a:bodyPr/>
          <a:lstStyle/>
          <a:p>
            <a:r>
              <a:rPr lang="en-US"/>
              <a:t>Sample Footer</a:t>
            </a:r>
          </a:p>
        </p:txBody>
      </p:sp>
      <p:sp>
        <p:nvSpPr>
          <p:cNvPr id="6" name="Slide Number Placeholder 5"/>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1096911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E8C025-CD7A-4966-867E-81CF82B15267}" type="datetime2">
              <a:rPr lang="en-US" smtClean="0"/>
              <a:t>Friday, September 18, 2020</a:t>
            </a:fld>
            <a:endParaRPr lang="en-US"/>
          </a:p>
        </p:txBody>
      </p:sp>
      <p:sp>
        <p:nvSpPr>
          <p:cNvPr id="5" name="Footer Placeholder 4"/>
          <p:cNvSpPr>
            <a:spLocks noGrp="1"/>
          </p:cNvSpPr>
          <p:nvPr>
            <p:ph type="ftr" sz="quarter" idx="11"/>
          </p:nvPr>
        </p:nvSpPr>
        <p:spPr/>
        <p:txBody>
          <a:bodyPr/>
          <a:lstStyle/>
          <a:p>
            <a:r>
              <a:rPr lang="en-US"/>
              <a:t>Sample Footer</a:t>
            </a:r>
          </a:p>
        </p:txBody>
      </p:sp>
      <p:sp>
        <p:nvSpPr>
          <p:cNvPr id="6" name="Slide Number Placeholder 5"/>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551551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E809929-0719-4517-94D6-FDF7F99E70F6}" type="datetime2">
              <a:rPr lang="en-US" smtClean="0"/>
              <a:t>Friday, September 18, 2020</a:t>
            </a:fld>
            <a:endParaRPr lang="en-US"/>
          </a:p>
        </p:txBody>
      </p:sp>
      <p:sp>
        <p:nvSpPr>
          <p:cNvPr id="5" name="Footer Placeholder 4"/>
          <p:cNvSpPr>
            <a:spLocks noGrp="1"/>
          </p:cNvSpPr>
          <p:nvPr>
            <p:ph type="ftr" sz="quarter" idx="11"/>
          </p:nvPr>
        </p:nvSpPr>
        <p:spPr/>
        <p:txBody>
          <a:bodyPr/>
          <a:lstStyle/>
          <a:p>
            <a:r>
              <a:rPr lang="en-US"/>
              <a:t>Sample Footer</a:t>
            </a:r>
          </a:p>
        </p:txBody>
      </p:sp>
      <p:sp>
        <p:nvSpPr>
          <p:cNvPr id="6" name="Slide Number Placeholder 5"/>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470657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0E95673-5512-4AAA-9AEB-E00C61EC65D5}" type="datetime2">
              <a:rPr lang="en-US" smtClean="0"/>
              <a:t>Friday, September 18, 2020</a:t>
            </a:fld>
            <a:endParaRPr lang="en-US"/>
          </a:p>
        </p:txBody>
      </p:sp>
      <p:sp>
        <p:nvSpPr>
          <p:cNvPr id="6" name="Footer Placeholder 5"/>
          <p:cNvSpPr>
            <a:spLocks noGrp="1"/>
          </p:cNvSpPr>
          <p:nvPr>
            <p:ph type="ftr" sz="quarter" idx="11"/>
          </p:nvPr>
        </p:nvSpPr>
        <p:spPr/>
        <p:txBody>
          <a:bodyPr/>
          <a:lstStyle/>
          <a:p>
            <a:r>
              <a:rPr lang="en-US"/>
              <a:t>Sample Footer</a:t>
            </a:r>
          </a:p>
        </p:txBody>
      </p:sp>
      <p:sp>
        <p:nvSpPr>
          <p:cNvPr id="7" name="Slide Number Placeholder 6"/>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8570328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13138FA-2E87-4873-8BBA-13E447C9A99A}" type="datetime2">
              <a:rPr lang="en-US" smtClean="0"/>
              <a:t>Friday, September 18, 2020</a:t>
            </a:fld>
            <a:endParaRPr lang="en-US"/>
          </a:p>
        </p:txBody>
      </p:sp>
      <p:sp>
        <p:nvSpPr>
          <p:cNvPr id="8" name="Footer Placeholder 7"/>
          <p:cNvSpPr>
            <a:spLocks noGrp="1"/>
          </p:cNvSpPr>
          <p:nvPr>
            <p:ph type="ftr" sz="quarter" idx="11"/>
          </p:nvPr>
        </p:nvSpPr>
        <p:spPr/>
        <p:txBody>
          <a:bodyPr/>
          <a:lstStyle/>
          <a:p>
            <a:r>
              <a:rPr lang="en-US"/>
              <a:t>Sample Footer</a:t>
            </a:r>
          </a:p>
        </p:txBody>
      </p:sp>
      <p:sp>
        <p:nvSpPr>
          <p:cNvPr id="9" name="Slide Number Placeholder 8"/>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2922764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75BB40A-97BD-4BFB-B639-0BFF95FDE8B7}" type="datetime2">
              <a:rPr lang="en-US" smtClean="0"/>
              <a:t>Friday, September 18, 2020</a:t>
            </a:fld>
            <a:endParaRPr lang="en-US"/>
          </a:p>
        </p:txBody>
      </p:sp>
      <p:sp>
        <p:nvSpPr>
          <p:cNvPr id="4" name="Footer Placeholder 3"/>
          <p:cNvSpPr>
            <a:spLocks noGrp="1"/>
          </p:cNvSpPr>
          <p:nvPr>
            <p:ph type="ftr" sz="quarter" idx="11"/>
          </p:nvPr>
        </p:nvSpPr>
        <p:spPr/>
        <p:txBody>
          <a:bodyPr/>
          <a:lstStyle/>
          <a:p>
            <a:r>
              <a:rPr lang="en-US"/>
              <a:t>Sample Footer</a:t>
            </a:r>
          </a:p>
        </p:txBody>
      </p:sp>
      <p:sp>
        <p:nvSpPr>
          <p:cNvPr id="5" name="Slide Number Placeholder 4"/>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2753685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E9E0E3-ECF6-4CFE-8698-AEFEBCECC3C0}" type="datetime2">
              <a:rPr lang="en-US" smtClean="0"/>
              <a:t>Friday, September 18, 2020</a:t>
            </a:fld>
            <a:endParaRPr lang="en-US"/>
          </a:p>
        </p:txBody>
      </p:sp>
      <p:sp>
        <p:nvSpPr>
          <p:cNvPr id="3" name="Footer Placeholder 2"/>
          <p:cNvSpPr>
            <a:spLocks noGrp="1"/>
          </p:cNvSpPr>
          <p:nvPr>
            <p:ph type="ftr" sz="quarter" idx="11"/>
          </p:nvPr>
        </p:nvSpPr>
        <p:spPr/>
        <p:txBody>
          <a:bodyPr/>
          <a:lstStyle/>
          <a:p>
            <a:r>
              <a:rPr lang="en-US"/>
              <a:t>Sample Footer</a:t>
            </a:r>
          </a:p>
        </p:txBody>
      </p:sp>
      <p:sp>
        <p:nvSpPr>
          <p:cNvPr id="4" name="Slide Number Placeholder 3"/>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9788142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51462FC-960E-4740-921F-B36862979F21}" type="datetime2">
              <a:rPr lang="en-US" smtClean="0"/>
              <a:t>Friday, September 18, 2020</a:t>
            </a:fld>
            <a:endParaRPr lang="en-US"/>
          </a:p>
        </p:txBody>
      </p:sp>
      <p:sp>
        <p:nvSpPr>
          <p:cNvPr id="6" name="Footer Placeholder 5"/>
          <p:cNvSpPr>
            <a:spLocks noGrp="1"/>
          </p:cNvSpPr>
          <p:nvPr>
            <p:ph type="ftr" sz="quarter" idx="11"/>
          </p:nvPr>
        </p:nvSpPr>
        <p:spPr/>
        <p:txBody>
          <a:bodyPr/>
          <a:lstStyle/>
          <a:p>
            <a:r>
              <a:rPr lang="en-US"/>
              <a:t>Sample Footer</a:t>
            </a:r>
          </a:p>
        </p:txBody>
      </p:sp>
      <p:sp>
        <p:nvSpPr>
          <p:cNvPr id="7" name="Slide Number Placeholder 6"/>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4089783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50BC9E2-CB44-4C05-9BB5-496C18A241E0}" type="datetime2">
              <a:rPr lang="en-US" smtClean="0"/>
              <a:t>Friday, September 18, 2020</a:t>
            </a:fld>
            <a:endParaRPr lang="en-US"/>
          </a:p>
        </p:txBody>
      </p:sp>
      <p:sp>
        <p:nvSpPr>
          <p:cNvPr id="6" name="Footer Placeholder 5"/>
          <p:cNvSpPr>
            <a:spLocks noGrp="1"/>
          </p:cNvSpPr>
          <p:nvPr>
            <p:ph type="ftr" sz="quarter" idx="11"/>
          </p:nvPr>
        </p:nvSpPr>
        <p:spPr/>
        <p:txBody>
          <a:bodyPr/>
          <a:lstStyle/>
          <a:p>
            <a:r>
              <a:rPr lang="en-US"/>
              <a:t>Sample Footer</a:t>
            </a:r>
          </a:p>
        </p:txBody>
      </p:sp>
      <p:sp>
        <p:nvSpPr>
          <p:cNvPr id="7" name="Slide Number Placeholder 6"/>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1319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246CB39B-5F4C-4A7E-9BE3-AAFD45576D16}" type="datetime2">
              <a:rPr lang="en-US" smtClean="0"/>
              <a:t>Friday, September 18, 2020</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r>
              <a:rPr lang="en-US"/>
              <a:t>Sample Footer</a:t>
            </a:r>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325877154"/>
      </p:ext>
    </p:extLst>
  </p:cSld>
  <p:clrMap bg1="dk1" tx1="lt1" bg2="dk2" tx2="lt2" accent1="accent1" accent2="accent2" accent3="accent3" accent4="accent4" accent5="accent5" accent6="accent6" hlink="hlink" folHlink="folHlink"/>
  <p:sldLayoutIdLst>
    <p:sldLayoutId id="2147483809" r:id="rId1"/>
    <p:sldLayoutId id="2147483810" r:id="rId2"/>
    <p:sldLayoutId id="2147483811" r:id="rId3"/>
    <p:sldLayoutId id="2147483812" r:id="rId4"/>
    <p:sldLayoutId id="2147483813" r:id="rId5"/>
    <p:sldLayoutId id="2147483814" r:id="rId6"/>
    <p:sldLayoutId id="2147483815" r:id="rId7"/>
    <p:sldLayoutId id="2147483816" r:id="rId8"/>
    <p:sldLayoutId id="2147483817" r:id="rId9"/>
    <p:sldLayoutId id="2147483818" r:id="rId10"/>
    <p:sldLayoutId id="2147483819" r:id="rId11"/>
    <p:sldLayoutId id="2147483820" r:id="rId12"/>
    <p:sldLayoutId id="2147483821" r:id="rId13"/>
    <p:sldLayoutId id="2147483822" r:id="rId14"/>
    <p:sldLayoutId id="2147483823" r:id="rId15"/>
    <p:sldLayoutId id="2147483824" r:id="rId16"/>
    <p:sldLayoutId id="2147483825" r:id="rId17"/>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JP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5B9B08A-8EF7-417E-83BA-0F6D79BCBF4B}"/>
              </a:ext>
            </a:extLst>
          </p:cNvPr>
          <p:cNvPicPr>
            <a:picLocks noChangeAspect="1"/>
          </p:cNvPicPr>
          <p:nvPr/>
        </p:nvPicPr>
        <p:blipFill rotWithShape="1">
          <a:blip r:embed="rId2">
            <a:alphaModFix amt="40000"/>
          </a:blip>
          <a:srcRect/>
          <a:stretch/>
        </p:blipFill>
        <p:spPr>
          <a:xfrm>
            <a:off x="-3175" y="10"/>
            <a:ext cx="12192000" cy="6857990"/>
          </a:xfrm>
          <a:prstGeom prst="rect">
            <a:avLst/>
          </a:prstGeom>
        </p:spPr>
      </p:pic>
      <p:sp>
        <p:nvSpPr>
          <p:cNvPr id="2" name="Title 1">
            <a:extLst>
              <a:ext uri="{FF2B5EF4-FFF2-40B4-BE49-F238E27FC236}">
                <a16:creationId xmlns:a16="http://schemas.microsoft.com/office/drawing/2014/main" id="{6727AF8A-6DAD-464D-979E-95D4E075D4A3}"/>
              </a:ext>
            </a:extLst>
          </p:cNvPr>
          <p:cNvSpPr>
            <a:spLocks noGrp="1"/>
          </p:cNvSpPr>
          <p:nvPr>
            <p:ph type="ctrTitle"/>
          </p:nvPr>
        </p:nvSpPr>
        <p:spPr>
          <a:xfrm>
            <a:off x="1279895" y="659683"/>
            <a:ext cx="9625859" cy="2328334"/>
          </a:xfrm>
        </p:spPr>
        <p:txBody>
          <a:bodyPr>
            <a:normAutofit/>
          </a:bodyPr>
          <a:lstStyle/>
          <a:p>
            <a:pPr algn="ctr">
              <a:lnSpc>
                <a:spcPct val="90000"/>
              </a:lnSpc>
            </a:pPr>
            <a:r>
              <a:rPr lang="en-US" dirty="0"/>
              <a:t>Algorithms for complete</a:t>
            </a:r>
            <a:br>
              <a:rPr lang="en-US" dirty="0"/>
            </a:br>
            <a:r>
              <a:rPr lang="en-US" dirty="0"/>
              <a:t>Physiological Monitoring </a:t>
            </a:r>
            <a:br>
              <a:rPr lang="en-US" dirty="0"/>
            </a:br>
            <a:r>
              <a:rPr lang="en-US" dirty="0"/>
              <a:t>During Spaceflight</a:t>
            </a:r>
          </a:p>
        </p:txBody>
      </p:sp>
      <p:sp>
        <p:nvSpPr>
          <p:cNvPr id="3" name="Subtitle 2">
            <a:extLst>
              <a:ext uri="{FF2B5EF4-FFF2-40B4-BE49-F238E27FC236}">
                <a16:creationId xmlns:a16="http://schemas.microsoft.com/office/drawing/2014/main" id="{E18AB2C4-474B-4039-AF90-283F31F2B158}"/>
              </a:ext>
            </a:extLst>
          </p:cNvPr>
          <p:cNvSpPr>
            <a:spLocks noGrp="1"/>
          </p:cNvSpPr>
          <p:nvPr>
            <p:ph type="subTitle" idx="1"/>
          </p:nvPr>
        </p:nvSpPr>
        <p:spPr>
          <a:xfrm>
            <a:off x="2652459" y="3434080"/>
            <a:ext cx="6880730" cy="2328334"/>
          </a:xfrm>
        </p:spPr>
        <p:txBody>
          <a:bodyPr>
            <a:normAutofit/>
          </a:bodyPr>
          <a:lstStyle/>
          <a:p>
            <a:pPr algn="ctr"/>
            <a:r>
              <a:rPr lang="en-US" dirty="0">
                <a:solidFill>
                  <a:schemeClr val="tx1"/>
                </a:solidFill>
              </a:rPr>
              <a:t>Michigan State University</a:t>
            </a:r>
          </a:p>
          <a:p>
            <a:pPr algn="ctr"/>
            <a:r>
              <a:rPr lang="en-US" dirty="0">
                <a:solidFill>
                  <a:schemeClr val="tx1"/>
                </a:solidFill>
              </a:rPr>
              <a:t>Department of Computer Science and Engineering</a:t>
            </a:r>
          </a:p>
          <a:p>
            <a:pPr algn="ctr"/>
            <a:endParaRPr lang="en-US" dirty="0">
              <a:solidFill>
                <a:schemeClr val="tx1"/>
              </a:solidFill>
            </a:endParaRPr>
          </a:p>
          <a:p>
            <a:pPr algn="ctr"/>
            <a:r>
              <a:rPr lang="en-US" dirty="0" err="1">
                <a:solidFill>
                  <a:schemeClr val="tx1"/>
                </a:solidFill>
              </a:rPr>
              <a:t>Aven</a:t>
            </a:r>
            <a:r>
              <a:rPr lang="en-US" dirty="0">
                <a:solidFill>
                  <a:schemeClr val="tx1"/>
                </a:solidFill>
              </a:rPr>
              <a:t> </a:t>
            </a:r>
            <a:r>
              <a:rPr lang="en-US" dirty="0" err="1">
                <a:solidFill>
                  <a:schemeClr val="tx1"/>
                </a:solidFill>
              </a:rPr>
              <a:t>Zitzelberger</a:t>
            </a:r>
            <a:r>
              <a:rPr lang="en-US" dirty="0">
                <a:solidFill>
                  <a:schemeClr val="tx1"/>
                </a:solidFill>
              </a:rPr>
              <a:t> – Undergraduate</a:t>
            </a:r>
          </a:p>
          <a:p>
            <a:pPr algn="ctr"/>
            <a:r>
              <a:rPr lang="en-US" dirty="0">
                <a:solidFill>
                  <a:schemeClr val="tx1"/>
                </a:solidFill>
              </a:rPr>
              <a:t>Dr. Mohammad </a:t>
            </a:r>
            <a:r>
              <a:rPr lang="en-US" dirty="0" err="1">
                <a:solidFill>
                  <a:schemeClr val="tx1"/>
                </a:solidFill>
              </a:rPr>
              <a:t>Ghassemi</a:t>
            </a:r>
            <a:r>
              <a:rPr lang="en-US" dirty="0">
                <a:solidFill>
                  <a:schemeClr val="tx1"/>
                </a:solidFill>
              </a:rPr>
              <a:t> - Mentor</a:t>
            </a:r>
          </a:p>
        </p:txBody>
      </p:sp>
    </p:spTree>
    <p:extLst>
      <p:ext uri="{BB962C8B-B14F-4D97-AF65-F5344CB8AC3E}">
        <p14:creationId xmlns:p14="http://schemas.microsoft.com/office/powerpoint/2010/main" val="4452696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7142">
        <p159:morph option="byObject"/>
      </p:transition>
    </mc:Choice>
    <mc:Fallback xmlns="">
      <p:transition spd="slow" advTm="7142">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5B9B08A-8EF7-417E-83BA-0F6D79BCBF4B}"/>
              </a:ext>
            </a:extLst>
          </p:cNvPr>
          <p:cNvPicPr>
            <a:picLocks noChangeAspect="1"/>
          </p:cNvPicPr>
          <p:nvPr/>
        </p:nvPicPr>
        <p:blipFill rotWithShape="1">
          <a:blip r:embed="rId3">
            <a:alphaModFix amt="40000"/>
          </a:blip>
          <a:srcRect/>
          <a:stretch/>
        </p:blipFill>
        <p:spPr>
          <a:xfrm>
            <a:off x="3175" y="10"/>
            <a:ext cx="12192000" cy="6857990"/>
          </a:xfrm>
          <a:prstGeom prst="rect">
            <a:avLst/>
          </a:prstGeom>
        </p:spPr>
      </p:pic>
      <p:sp>
        <p:nvSpPr>
          <p:cNvPr id="6" name="TextBox 5">
            <a:extLst>
              <a:ext uri="{FF2B5EF4-FFF2-40B4-BE49-F238E27FC236}">
                <a16:creationId xmlns:a16="http://schemas.microsoft.com/office/drawing/2014/main" id="{78C5D8E6-B09D-4E76-B441-CC504E3B3DDF}"/>
              </a:ext>
            </a:extLst>
          </p:cNvPr>
          <p:cNvSpPr txBox="1"/>
          <p:nvPr/>
        </p:nvSpPr>
        <p:spPr>
          <a:xfrm>
            <a:off x="420547" y="289367"/>
            <a:ext cx="11458935" cy="1508105"/>
          </a:xfrm>
          <a:prstGeom prst="rect">
            <a:avLst/>
          </a:prstGeom>
          <a:noFill/>
        </p:spPr>
        <p:txBody>
          <a:bodyPr wrap="square" rtlCol="0">
            <a:spAutoFit/>
          </a:bodyPr>
          <a:lstStyle/>
          <a:p>
            <a:r>
              <a:rPr lang="en-US" sz="2800" b="1" dirty="0"/>
              <a:t>Motivation:</a:t>
            </a:r>
          </a:p>
          <a:p>
            <a:r>
              <a:rPr lang="en-US" sz="2800" dirty="0"/>
              <a:t>Continuous, real-time monitoring of astronaut physiology is </a:t>
            </a:r>
            <a:r>
              <a:rPr lang="en-US" sz="2800" b="1" dirty="0"/>
              <a:t>hard.</a:t>
            </a:r>
          </a:p>
          <a:p>
            <a:endParaRPr lang="en-US" sz="3600" b="1" dirty="0"/>
          </a:p>
        </p:txBody>
      </p:sp>
      <p:sp>
        <p:nvSpPr>
          <p:cNvPr id="7" name="TextBox 6">
            <a:extLst>
              <a:ext uri="{FF2B5EF4-FFF2-40B4-BE49-F238E27FC236}">
                <a16:creationId xmlns:a16="http://schemas.microsoft.com/office/drawing/2014/main" id="{1A1CF5A4-A582-4B9D-914B-D4DBD413EADD}"/>
              </a:ext>
            </a:extLst>
          </p:cNvPr>
          <p:cNvSpPr txBox="1"/>
          <p:nvPr/>
        </p:nvSpPr>
        <p:spPr>
          <a:xfrm>
            <a:off x="354957" y="1280748"/>
            <a:ext cx="10822328" cy="2031325"/>
          </a:xfrm>
          <a:prstGeom prst="rect">
            <a:avLst/>
          </a:prstGeom>
          <a:noFill/>
        </p:spPr>
        <p:txBody>
          <a:bodyPr wrap="square" rtlCol="0">
            <a:spAutoFit/>
          </a:bodyPr>
          <a:lstStyle/>
          <a:p>
            <a:pPr marL="285750" indent="-285750">
              <a:buFont typeface="Arial" panose="020B0604020202020204" pitchFamily="34" charset="0"/>
              <a:buChar char="•"/>
            </a:pPr>
            <a:r>
              <a:rPr lang="en-US" sz="2400" dirty="0"/>
              <a:t>Many sensors collectively prone to malfunction</a:t>
            </a:r>
          </a:p>
          <a:p>
            <a:pPr marL="285750" indent="-285750">
              <a:buFont typeface="Arial" panose="020B0604020202020204" pitchFamily="34" charset="0"/>
              <a:buChar char="•"/>
            </a:pPr>
            <a:r>
              <a:rPr lang="en-US" sz="2400" dirty="0"/>
              <a:t>Repair/replacements not available</a:t>
            </a:r>
          </a:p>
          <a:p>
            <a:pPr marL="285750" indent="-285750">
              <a:buFont typeface="Arial" panose="020B0604020202020204" pitchFamily="34" charset="0"/>
              <a:buChar char="•"/>
            </a:pPr>
            <a:r>
              <a:rPr lang="en-US" sz="2400" dirty="0"/>
              <a:t>Current approaches limit mobility and comfort</a:t>
            </a:r>
          </a:p>
          <a:p>
            <a:pPr marL="742950" lvl="1" indent="-285750">
              <a:buFont typeface="Arial" panose="020B0604020202020204" pitchFamily="34" charset="0"/>
              <a:buChar char="•"/>
            </a:pPr>
            <a:r>
              <a:rPr lang="en-US" dirty="0"/>
              <a:t>ECG electrodes</a:t>
            </a:r>
          </a:p>
          <a:p>
            <a:pPr marL="742950" lvl="1" indent="-285750">
              <a:buFont typeface="Arial" panose="020B0604020202020204" pitchFamily="34" charset="0"/>
              <a:buChar char="•"/>
            </a:pPr>
            <a:r>
              <a:rPr lang="en-US" dirty="0"/>
              <a:t>Blood pressure cuff (not continuous)</a:t>
            </a:r>
          </a:p>
          <a:p>
            <a:pPr marL="742950" lvl="1" indent="-285750">
              <a:buFont typeface="Arial" panose="020B0604020202020204" pitchFamily="34" charset="0"/>
              <a:buChar char="•"/>
            </a:pPr>
            <a:r>
              <a:rPr lang="en-US" dirty="0"/>
              <a:t>Intravenous BP sensor (invasive)</a:t>
            </a:r>
            <a:endParaRPr lang="en-US" sz="2400" dirty="0"/>
          </a:p>
        </p:txBody>
      </p:sp>
      <p:sp>
        <p:nvSpPr>
          <p:cNvPr id="8" name="TextBox 7">
            <a:extLst>
              <a:ext uri="{FF2B5EF4-FFF2-40B4-BE49-F238E27FC236}">
                <a16:creationId xmlns:a16="http://schemas.microsoft.com/office/drawing/2014/main" id="{BD5144C0-689D-4FF9-9F9D-842C2C2053CD}"/>
              </a:ext>
            </a:extLst>
          </p:cNvPr>
          <p:cNvSpPr txBox="1"/>
          <p:nvPr/>
        </p:nvSpPr>
        <p:spPr>
          <a:xfrm>
            <a:off x="354957" y="3622871"/>
            <a:ext cx="10691149" cy="2000548"/>
          </a:xfrm>
          <a:prstGeom prst="rect">
            <a:avLst/>
          </a:prstGeom>
          <a:noFill/>
        </p:spPr>
        <p:txBody>
          <a:bodyPr wrap="square" rtlCol="0">
            <a:spAutoFit/>
          </a:bodyPr>
          <a:lstStyle/>
          <a:p>
            <a:r>
              <a:rPr lang="en-US" sz="2800" b="1" dirty="0"/>
              <a:t>Possible Solutions:</a:t>
            </a:r>
          </a:p>
          <a:p>
            <a:pPr marL="342900" indent="-342900">
              <a:buFont typeface="Arial" panose="020B0604020202020204" pitchFamily="34" charset="0"/>
              <a:buChar char="•"/>
            </a:pPr>
            <a:r>
              <a:rPr lang="en-US" sz="2400" dirty="0"/>
              <a:t>Remotely transmit data</a:t>
            </a:r>
          </a:p>
          <a:p>
            <a:pPr marL="342900" indent="-342900">
              <a:buFont typeface="Arial" panose="020B0604020202020204" pitchFamily="34" charset="0"/>
              <a:buChar char="•"/>
            </a:pPr>
            <a:r>
              <a:rPr lang="en-US" sz="2400" dirty="0"/>
              <a:t>Find new methods of monitoring certain vitals</a:t>
            </a:r>
          </a:p>
          <a:p>
            <a:pPr marL="342900" indent="-342900">
              <a:buFont typeface="Arial" panose="020B0604020202020204" pitchFamily="34" charset="0"/>
              <a:buChar char="•"/>
            </a:pPr>
            <a:r>
              <a:rPr lang="en-US" sz="2400" dirty="0"/>
              <a:t>Analyze data in real time</a:t>
            </a:r>
          </a:p>
          <a:p>
            <a:pPr marL="342900" indent="-342900">
              <a:buFont typeface="Arial" panose="020B0604020202020204" pitchFamily="34" charset="0"/>
              <a:buChar char="•"/>
            </a:pPr>
            <a:r>
              <a:rPr lang="en-US" sz="2400" dirty="0"/>
              <a:t>Identify redundancy in sensors</a:t>
            </a:r>
          </a:p>
        </p:txBody>
      </p:sp>
    </p:spTree>
    <p:extLst>
      <p:ext uri="{BB962C8B-B14F-4D97-AF65-F5344CB8AC3E}">
        <p14:creationId xmlns:p14="http://schemas.microsoft.com/office/powerpoint/2010/main" val="4578628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42277">
        <p159:morph option="byObject"/>
      </p:transition>
    </mc:Choice>
    <mc:Fallback xmlns="">
      <p:transition spd="slow" advTm="42277">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5B9B08A-8EF7-417E-83BA-0F6D79BCBF4B}"/>
              </a:ext>
            </a:extLst>
          </p:cNvPr>
          <p:cNvPicPr>
            <a:picLocks noChangeAspect="1"/>
          </p:cNvPicPr>
          <p:nvPr/>
        </p:nvPicPr>
        <p:blipFill rotWithShape="1">
          <a:blip r:embed="rId3">
            <a:alphaModFix amt="40000"/>
          </a:blip>
          <a:srcRect/>
          <a:stretch/>
        </p:blipFill>
        <p:spPr>
          <a:xfrm>
            <a:off x="-3175" y="10"/>
            <a:ext cx="12192000" cy="6857990"/>
          </a:xfrm>
          <a:prstGeom prst="rect">
            <a:avLst/>
          </a:prstGeom>
        </p:spPr>
      </p:pic>
      <p:sp>
        <p:nvSpPr>
          <p:cNvPr id="6" name="TextBox 5">
            <a:extLst>
              <a:ext uri="{FF2B5EF4-FFF2-40B4-BE49-F238E27FC236}">
                <a16:creationId xmlns:a16="http://schemas.microsoft.com/office/drawing/2014/main" id="{78C5D8E6-B09D-4E76-B441-CC504E3B3DDF}"/>
              </a:ext>
            </a:extLst>
          </p:cNvPr>
          <p:cNvSpPr txBox="1"/>
          <p:nvPr/>
        </p:nvSpPr>
        <p:spPr>
          <a:xfrm>
            <a:off x="420547" y="289367"/>
            <a:ext cx="11458935" cy="954107"/>
          </a:xfrm>
          <a:prstGeom prst="rect">
            <a:avLst/>
          </a:prstGeom>
          <a:noFill/>
        </p:spPr>
        <p:txBody>
          <a:bodyPr wrap="square" rtlCol="0">
            <a:spAutoFit/>
          </a:bodyPr>
          <a:lstStyle/>
          <a:p>
            <a:r>
              <a:rPr lang="en-US" sz="2800" b="1" dirty="0"/>
              <a:t>Previous Research</a:t>
            </a:r>
          </a:p>
          <a:p>
            <a:r>
              <a:rPr lang="en-US" sz="2800" dirty="0"/>
              <a:t>Extrapolation of bio-signals from other measurements</a:t>
            </a:r>
            <a:endParaRPr lang="en-US" sz="3600" b="1" dirty="0"/>
          </a:p>
        </p:txBody>
      </p:sp>
      <p:sp>
        <p:nvSpPr>
          <p:cNvPr id="2" name="TextBox 1">
            <a:extLst>
              <a:ext uri="{FF2B5EF4-FFF2-40B4-BE49-F238E27FC236}">
                <a16:creationId xmlns:a16="http://schemas.microsoft.com/office/drawing/2014/main" id="{85B63088-3863-4998-B666-400B2D9173F2}"/>
              </a:ext>
            </a:extLst>
          </p:cNvPr>
          <p:cNvSpPr txBox="1"/>
          <p:nvPr/>
        </p:nvSpPr>
        <p:spPr>
          <a:xfrm>
            <a:off x="339525" y="1532831"/>
            <a:ext cx="11339330" cy="1200329"/>
          </a:xfrm>
          <a:prstGeom prst="rect">
            <a:avLst/>
          </a:prstGeom>
          <a:noFill/>
        </p:spPr>
        <p:txBody>
          <a:bodyPr wrap="square" rtlCol="0">
            <a:spAutoFit/>
          </a:bodyPr>
          <a:lstStyle/>
          <a:p>
            <a:pPr marL="360000" indent="-457200"/>
            <a:r>
              <a:rPr lang="en-US" sz="1800" b="1" dirty="0"/>
              <a:t>PPG readings can be used to accurately reconstruct ECG data </a:t>
            </a:r>
          </a:p>
          <a:p>
            <a:pPr marL="360000"/>
            <a:r>
              <a:rPr lang="en-US" sz="1800" dirty="0"/>
              <a:t>Q. Zhu, X. Tian, C.-W. Wong, and M. Wu, “ECG Reconstruction via PPG: A Pilot Study,” in </a:t>
            </a:r>
            <a:r>
              <a:rPr lang="en-US" sz="1800" i="1" dirty="0"/>
              <a:t>2019 IEEE EMBS International Conference on Biomedical Health Informatics (BHI)</a:t>
            </a:r>
            <a:r>
              <a:rPr lang="en-US" sz="1800" dirty="0"/>
              <a:t>, May 2019, pp. 1–4, </a:t>
            </a:r>
            <a:r>
              <a:rPr lang="en-US" sz="1800" dirty="0" err="1"/>
              <a:t>doi</a:t>
            </a:r>
            <a:r>
              <a:rPr lang="en-US" sz="1800" dirty="0"/>
              <a:t>: 10.1109/BHI.2019.8834612</a:t>
            </a:r>
          </a:p>
        </p:txBody>
      </p:sp>
      <p:sp>
        <p:nvSpPr>
          <p:cNvPr id="3" name="TextBox 2">
            <a:extLst>
              <a:ext uri="{FF2B5EF4-FFF2-40B4-BE49-F238E27FC236}">
                <a16:creationId xmlns:a16="http://schemas.microsoft.com/office/drawing/2014/main" id="{90A529C1-15BB-4B61-87D9-6E4F157DBD23}"/>
              </a:ext>
            </a:extLst>
          </p:cNvPr>
          <p:cNvSpPr txBox="1"/>
          <p:nvPr/>
        </p:nvSpPr>
        <p:spPr>
          <a:xfrm>
            <a:off x="339524" y="2937048"/>
            <a:ext cx="11339331" cy="1477328"/>
          </a:xfrm>
          <a:prstGeom prst="rect">
            <a:avLst/>
          </a:prstGeom>
          <a:noFill/>
        </p:spPr>
        <p:txBody>
          <a:bodyPr wrap="square" rtlCol="0">
            <a:spAutoFit/>
          </a:bodyPr>
          <a:lstStyle/>
          <a:p>
            <a:pPr marL="360000" indent="-457200"/>
            <a:r>
              <a:rPr lang="en-US" sz="1800" b="1" dirty="0"/>
              <a:t>ECG and PTT data can be used to predict blood pressure readings</a:t>
            </a:r>
            <a:endParaRPr lang="en-US" sz="1800" b="1" baseline="30000" dirty="0"/>
          </a:p>
          <a:p>
            <a:pPr marL="360000"/>
            <a:r>
              <a:rPr lang="en-US" sz="1800" dirty="0"/>
              <a:t>O. </a:t>
            </a:r>
            <a:r>
              <a:rPr lang="en-US" sz="1800" dirty="0" err="1"/>
              <a:t>Viunytskyi</a:t>
            </a:r>
            <a:r>
              <a:rPr lang="en-US" sz="1800" dirty="0"/>
              <a:t>, V. Shulgin, V. </a:t>
            </a:r>
            <a:r>
              <a:rPr lang="en-US" sz="1800" dirty="0" err="1"/>
              <a:t>Sharonov</a:t>
            </a:r>
            <a:r>
              <a:rPr lang="en-US" sz="1800" dirty="0"/>
              <a:t>, and A. </a:t>
            </a:r>
            <a:r>
              <a:rPr lang="en-US" sz="1800" dirty="0" err="1"/>
              <a:t>Totsky</a:t>
            </a:r>
            <a:r>
              <a:rPr lang="en-US" sz="1800" dirty="0"/>
              <a:t>, “Non-invasive Cuff-less Measurement of Blood Pressure Based on Machine Learning,” in </a:t>
            </a:r>
            <a:r>
              <a:rPr lang="en-US" sz="1800" i="1" dirty="0"/>
              <a:t>2020 IEEE 15th International Conference on Advanced Trends in </a:t>
            </a:r>
            <a:r>
              <a:rPr lang="en-US" sz="1800" i="1" dirty="0" err="1"/>
              <a:t>Radioelectronics</a:t>
            </a:r>
            <a:r>
              <a:rPr lang="en-US" sz="1800" i="1" dirty="0"/>
              <a:t>, Telecommunications and Computer Engineering TCSET)</a:t>
            </a:r>
            <a:r>
              <a:rPr lang="en-US" sz="1800" dirty="0"/>
              <a:t>, Feb. 2020, pp. 203–206, </a:t>
            </a:r>
            <a:r>
              <a:rPr lang="en-US" sz="1800" dirty="0" err="1"/>
              <a:t>doi</a:t>
            </a:r>
            <a:r>
              <a:rPr lang="en-US" sz="1800" dirty="0"/>
              <a:t>:  10.1109/TCSET49122.2020.235423</a:t>
            </a:r>
          </a:p>
        </p:txBody>
      </p:sp>
      <p:sp>
        <p:nvSpPr>
          <p:cNvPr id="5" name="TextBox 4">
            <a:extLst>
              <a:ext uri="{FF2B5EF4-FFF2-40B4-BE49-F238E27FC236}">
                <a16:creationId xmlns:a16="http://schemas.microsoft.com/office/drawing/2014/main" id="{65E37B62-33FB-401A-9B20-3ECA280B5E83}"/>
              </a:ext>
            </a:extLst>
          </p:cNvPr>
          <p:cNvSpPr txBox="1"/>
          <p:nvPr/>
        </p:nvSpPr>
        <p:spPr>
          <a:xfrm>
            <a:off x="339524" y="4637105"/>
            <a:ext cx="11246734" cy="1477328"/>
          </a:xfrm>
          <a:prstGeom prst="rect">
            <a:avLst/>
          </a:prstGeom>
          <a:noFill/>
        </p:spPr>
        <p:txBody>
          <a:bodyPr wrap="square" rtlCol="0">
            <a:spAutoFit/>
          </a:bodyPr>
          <a:lstStyle/>
          <a:p>
            <a:pPr marL="360000" indent="-457200"/>
            <a:r>
              <a:rPr lang="en-US" sz="1800" b="1" dirty="0"/>
              <a:t>PPG </a:t>
            </a:r>
            <a:r>
              <a:rPr lang="en-US" sz="1800" b="1"/>
              <a:t>and PTT </a:t>
            </a:r>
            <a:r>
              <a:rPr lang="en-US" sz="1800" b="1" dirty="0"/>
              <a:t>data can thus be used to predict blood pressure readings (with up to 95% accuracy!)</a:t>
            </a:r>
            <a:r>
              <a:rPr lang="en-US" sz="1800" dirty="0"/>
              <a:t>. D. Jia and W. Yin, “Continuous blood pressure prediction based on hierarchical adaptive algorithm,” in </a:t>
            </a:r>
            <a:r>
              <a:rPr lang="en-US" sz="1800" i="1" dirty="0"/>
              <a:t>2020 IEEE 4th Information Technology, Networking, Electronic and Automation Control Conference (ITNEC)</a:t>
            </a:r>
            <a:r>
              <a:rPr lang="en-US" sz="1800" dirty="0"/>
              <a:t>, Jun. 2020, vol. 1, pp. 934–938, </a:t>
            </a:r>
            <a:r>
              <a:rPr lang="en-US" sz="1800" dirty="0" err="1"/>
              <a:t>doi</a:t>
            </a:r>
            <a:r>
              <a:rPr lang="en-US" sz="1800" dirty="0"/>
              <a:t>: 10.1109/ITNEC48623.2020.9084725.</a:t>
            </a:r>
          </a:p>
        </p:txBody>
      </p:sp>
    </p:spTree>
    <p:extLst>
      <p:ext uri="{BB962C8B-B14F-4D97-AF65-F5344CB8AC3E}">
        <p14:creationId xmlns:p14="http://schemas.microsoft.com/office/powerpoint/2010/main" val="20301882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4461">
        <p159:morph option="byObject"/>
      </p:transition>
    </mc:Choice>
    <mc:Fallback xmlns="">
      <p:transition spd="slow" advTm="34461">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5B9B08A-8EF7-417E-83BA-0F6D79BCBF4B}"/>
              </a:ext>
            </a:extLst>
          </p:cNvPr>
          <p:cNvPicPr>
            <a:picLocks noChangeAspect="1"/>
          </p:cNvPicPr>
          <p:nvPr/>
        </p:nvPicPr>
        <p:blipFill rotWithShape="1">
          <a:blip r:embed="rId3">
            <a:alphaModFix amt="40000"/>
          </a:blip>
          <a:srcRect/>
          <a:stretch/>
        </p:blipFill>
        <p:spPr>
          <a:xfrm>
            <a:off x="-3175" y="10"/>
            <a:ext cx="12192000" cy="6857990"/>
          </a:xfrm>
          <a:prstGeom prst="rect">
            <a:avLst/>
          </a:prstGeom>
        </p:spPr>
      </p:pic>
      <p:sp>
        <p:nvSpPr>
          <p:cNvPr id="6" name="TextBox 5">
            <a:extLst>
              <a:ext uri="{FF2B5EF4-FFF2-40B4-BE49-F238E27FC236}">
                <a16:creationId xmlns:a16="http://schemas.microsoft.com/office/drawing/2014/main" id="{78C5D8E6-B09D-4E76-B441-CC504E3B3DDF}"/>
              </a:ext>
            </a:extLst>
          </p:cNvPr>
          <p:cNvSpPr txBox="1"/>
          <p:nvPr/>
        </p:nvSpPr>
        <p:spPr>
          <a:xfrm>
            <a:off x="420547" y="289367"/>
            <a:ext cx="11458935" cy="2062103"/>
          </a:xfrm>
          <a:prstGeom prst="rect">
            <a:avLst/>
          </a:prstGeom>
          <a:noFill/>
        </p:spPr>
        <p:txBody>
          <a:bodyPr wrap="square" rtlCol="0">
            <a:spAutoFit/>
          </a:bodyPr>
          <a:lstStyle/>
          <a:p>
            <a:r>
              <a:rPr lang="en-US" sz="2800" b="1" dirty="0"/>
              <a:t>Overall Objectives</a:t>
            </a:r>
          </a:p>
          <a:p>
            <a:endParaRPr lang="en-US" sz="2800" dirty="0"/>
          </a:p>
          <a:p>
            <a:pPr marL="457200" indent="-457200">
              <a:buAutoNum type="arabicPeriod"/>
            </a:pPr>
            <a:r>
              <a:rPr lang="en-US" sz="2400" dirty="0"/>
              <a:t>Develop algorithms for real-time reconstruction of physiological data</a:t>
            </a:r>
          </a:p>
          <a:p>
            <a:pPr marL="457200" indent="-457200">
              <a:buFontTx/>
              <a:buAutoNum type="arabicPeriod"/>
            </a:pPr>
            <a:r>
              <a:rPr lang="en-US" sz="2400" dirty="0"/>
              <a:t>Discover minimal subset of monitors needed for a given set of vital signals</a:t>
            </a:r>
          </a:p>
          <a:p>
            <a:pPr marL="457200" indent="-457200">
              <a:buAutoNum type="arabicPeriod"/>
            </a:pPr>
            <a:endParaRPr lang="en-US" sz="2400" dirty="0"/>
          </a:p>
        </p:txBody>
      </p:sp>
      <p:sp>
        <p:nvSpPr>
          <p:cNvPr id="7" name="TextBox 6">
            <a:extLst>
              <a:ext uri="{FF2B5EF4-FFF2-40B4-BE49-F238E27FC236}">
                <a16:creationId xmlns:a16="http://schemas.microsoft.com/office/drawing/2014/main" id="{5FC1B910-EBC0-45A4-BC9B-10FA4D51297D}"/>
              </a:ext>
            </a:extLst>
          </p:cNvPr>
          <p:cNvSpPr txBox="1"/>
          <p:nvPr/>
        </p:nvSpPr>
        <p:spPr>
          <a:xfrm>
            <a:off x="420547" y="2536665"/>
            <a:ext cx="11131373" cy="3847207"/>
          </a:xfrm>
          <a:prstGeom prst="rect">
            <a:avLst/>
          </a:prstGeom>
          <a:noFill/>
        </p:spPr>
        <p:txBody>
          <a:bodyPr wrap="square" rtlCol="0">
            <a:spAutoFit/>
          </a:bodyPr>
          <a:lstStyle/>
          <a:p>
            <a:r>
              <a:rPr lang="en-US" sz="2800" b="1" dirty="0"/>
              <a:t>Roadmap:</a:t>
            </a:r>
          </a:p>
          <a:p>
            <a:pPr marL="180000" indent="-360000">
              <a:buFont typeface="Arial" panose="020B0604020202020204" pitchFamily="34" charset="0"/>
              <a:buChar char="•"/>
            </a:pPr>
            <a:r>
              <a:rPr lang="en-US" sz="2400" dirty="0"/>
              <a:t>Build baseline framework</a:t>
            </a:r>
          </a:p>
          <a:p>
            <a:pPr marL="637200" lvl="3" indent="-360000">
              <a:buFont typeface="Arial" panose="020B0604020202020204" pitchFamily="34" charset="0"/>
              <a:buChar char="•"/>
            </a:pPr>
            <a:r>
              <a:rPr lang="en-US" sz="2000" dirty="0"/>
              <a:t>Accessible Bio-signal streaming application</a:t>
            </a:r>
          </a:p>
          <a:p>
            <a:pPr marL="637200" lvl="3" indent="-360000">
              <a:buFont typeface="Arial" panose="020B0604020202020204" pitchFamily="34" charset="0"/>
              <a:buChar char="•"/>
            </a:pPr>
            <a:r>
              <a:rPr lang="en-US" sz="2000" dirty="0"/>
              <a:t>Real-time analysis network</a:t>
            </a:r>
          </a:p>
          <a:p>
            <a:pPr marL="180000" indent="-360000">
              <a:buFont typeface="Arial" panose="020B0604020202020204" pitchFamily="34" charset="0"/>
              <a:buChar char="•"/>
            </a:pPr>
            <a:r>
              <a:rPr lang="en-US" sz="2400" dirty="0"/>
              <a:t>Proof of concept</a:t>
            </a:r>
          </a:p>
          <a:p>
            <a:pPr marL="637200" lvl="2" indent="-360000">
              <a:buFont typeface="Arial" panose="020B0604020202020204" pitchFamily="34" charset="0"/>
              <a:buChar char="•"/>
            </a:pPr>
            <a:r>
              <a:rPr lang="en-US" sz="2000" dirty="0"/>
              <a:t>Achieve objectives with publicly available bio-signal datasets</a:t>
            </a:r>
          </a:p>
          <a:p>
            <a:pPr marL="180000" indent="-360000">
              <a:buFont typeface="Arial" panose="020B0604020202020204" pitchFamily="34" charset="0"/>
              <a:buChar char="•"/>
            </a:pPr>
            <a:r>
              <a:rPr lang="en-US" sz="2400" dirty="0"/>
              <a:t>Behavioral study</a:t>
            </a:r>
          </a:p>
          <a:p>
            <a:pPr marL="637200" lvl="2" indent="-360000">
              <a:buFont typeface="Arial" panose="020B0604020202020204" pitchFamily="34" charset="0"/>
              <a:buChar char="•"/>
            </a:pPr>
            <a:r>
              <a:rPr lang="en-US" sz="2000" dirty="0"/>
              <a:t>Test ability to predict human bio-signals in various environments</a:t>
            </a:r>
          </a:p>
          <a:p>
            <a:pPr marL="637200" lvl="2" indent="-360000">
              <a:buFont typeface="Arial" panose="020B0604020202020204" pitchFamily="34" charset="0"/>
              <a:buChar char="•"/>
            </a:pPr>
            <a:r>
              <a:rPr lang="en-US" sz="2000" dirty="0"/>
              <a:t>Test efficacy of transfer learning</a:t>
            </a:r>
          </a:p>
          <a:p>
            <a:pPr marL="180000" indent="-360000">
              <a:buFont typeface="Arial" panose="020B0604020202020204" pitchFamily="34" charset="0"/>
              <a:buChar char="•"/>
            </a:pPr>
            <a:r>
              <a:rPr lang="en-US" sz="2400" dirty="0"/>
              <a:t>Application</a:t>
            </a:r>
          </a:p>
          <a:p>
            <a:pPr marL="637200" lvl="1" indent="-360000">
              <a:buFont typeface="Arial" panose="020B0604020202020204" pitchFamily="34" charset="0"/>
              <a:buChar char="•"/>
            </a:pPr>
            <a:r>
              <a:rPr lang="en-US" sz="2000" dirty="0"/>
              <a:t>Apply algorithms to critical physiological waveforms in a weightless environment</a:t>
            </a:r>
          </a:p>
        </p:txBody>
      </p:sp>
    </p:spTree>
    <p:extLst>
      <p:ext uri="{BB962C8B-B14F-4D97-AF65-F5344CB8AC3E}">
        <p14:creationId xmlns:p14="http://schemas.microsoft.com/office/powerpoint/2010/main" val="41890007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52105">
        <p159:morph option="byObject"/>
      </p:transition>
    </mc:Choice>
    <mc:Fallback xmlns="">
      <p:transition spd="slow" advTm="52105">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5B9B08A-8EF7-417E-83BA-0F6D79BCBF4B}"/>
              </a:ext>
            </a:extLst>
          </p:cNvPr>
          <p:cNvPicPr>
            <a:picLocks noChangeAspect="1"/>
          </p:cNvPicPr>
          <p:nvPr/>
        </p:nvPicPr>
        <p:blipFill rotWithShape="1">
          <a:blip r:embed="rId3">
            <a:alphaModFix amt="40000"/>
          </a:blip>
          <a:srcRect/>
          <a:stretch/>
        </p:blipFill>
        <p:spPr>
          <a:xfrm>
            <a:off x="-3175" y="10"/>
            <a:ext cx="12192000" cy="6857990"/>
          </a:xfrm>
          <a:prstGeom prst="rect">
            <a:avLst/>
          </a:prstGeom>
        </p:spPr>
      </p:pic>
      <p:sp>
        <p:nvSpPr>
          <p:cNvPr id="6" name="TextBox 5">
            <a:extLst>
              <a:ext uri="{FF2B5EF4-FFF2-40B4-BE49-F238E27FC236}">
                <a16:creationId xmlns:a16="http://schemas.microsoft.com/office/drawing/2014/main" id="{78C5D8E6-B09D-4E76-B441-CC504E3B3DDF}"/>
              </a:ext>
            </a:extLst>
          </p:cNvPr>
          <p:cNvSpPr txBox="1"/>
          <p:nvPr/>
        </p:nvSpPr>
        <p:spPr>
          <a:xfrm>
            <a:off x="420547" y="289367"/>
            <a:ext cx="11458935" cy="1323439"/>
          </a:xfrm>
          <a:prstGeom prst="rect">
            <a:avLst/>
          </a:prstGeom>
          <a:noFill/>
        </p:spPr>
        <p:txBody>
          <a:bodyPr wrap="square" rtlCol="0">
            <a:spAutoFit/>
          </a:bodyPr>
          <a:lstStyle/>
          <a:p>
            <a:r>
              <a:rPr lang="en-US" sz="2800" b="1" dirty="0"/>
              <a:t>Progress</a:t>
            </a:r>
          </a:p>
          <a:p>
            <a:r>
              <a:rPr lang="en-US" sz="2800" dirty="0"/>
              <a:t>Current stage: building the framework</a:t>
            </a:r>
          </a:p>
          <a:p>
            <a:endParaRPr lang="en-US" sz="2400" dirty="0"/>
          </a:p>
        </p:txBody>
      </p:sp>
      <p:sp>
        <p:nvSpPr>
          <p:cNvPr id="7" name="TextBox 6">
            <a:extLst>
              <a:ext uri="{FF2B5EF4-FFF2-40B4-BE49-F238E27FC236}">
                <a16:creationId xmlns:a16="http://schemas.microsoft.com/office/drawing/2014/main" id="{5FC1B910-EBC0-45A4-BC9B-10FA4D51297D}"/>
              </a:ext>
            </a:extLst>
          </p:cNvPr>
          <p:cNvSpPr txBox="1"/>
          <p:nvPr/>
        </p:nvSpPr>
        <p:spPr>
          <a:xfrm>
            <a:off x="420547" y="1457746"/>
            <a:ext cx="11350906" cy="1938992"/>
          </a:xfrm>
          <a:prstGeom prst="rect">
            <a:avLst/>
          </a:prstGeom>
          <a:noFill/>
        </p:spPr>
        <p:txBody>
          <a:bodyPr wrap="square" rtlCol="0">
            <a:spAutoFit/>
          </a:bodyPr>
          <a:lstStyle/>
          <a:p>
            <a:pPr marL="342900" indent="-342900">
              <a:buFont typeface="Arial" panose="020B0604020202020204" pitchFamily="34" charset="0"/>
              <a:buChar char="•"/>
            </a:pPr>
            <a:r>
              <a:rPr lang="en-US" sz="2000" dirty="0"/>
              <a:t>Pi Sense Hat streams temperature, humidity, pressure, and gyroscopic data</a:t>
            </a:r>
          </a:p>
          <a:p>
            <a:pPr marL="342900" indent="-342900">
              <a:buFont typeface="Arial" panose="020B0604020202020204" pitchFamily="34" charset="0"/>
              <a:buChar char="•"/>
            </a:pPr>
            <a:r>
              <a:rPr lang="en-US" sz="2000" dirty="0" err="1"/>
              <a:t>Picam</a:t>
            </a:r>
            <a:r>
              <a:rPr lang="en-US" sz="2000" dirty="0"/>
              <a:t> streams a live video feed of subject</a:t>
            </a:r>
          </a:p>
          <a:p>
            <a:pPr marL="342900" indent="-342900">
              <a:buFont typeface="Arial" panose="020B0604020202020204" pitchFamily="34" charset="0"/>
              <a:buChar char="•"/>
            </a:pPr>
            <a:r>
              <a:rPr lang="en-US" sz="2000" dirty="0" err="1"/>
              <a:t>OpenBCI</a:t>
            </a:r>
            <a:r>
              <a:rPr lang="en-US" sz="2000" dirty="0"/>
              <a:t> headset streams EEG data to its corresponding dongle on the Raspberry Pi. </a:t>
            </a:r>
          </a:p>
          <a:p>
            <a:pPr marL="342900" indent="-342900">
              <a:buFont typeface="Arial" panose="020B0604020202020204" pitchFamily="34" charset="0"/>
              <a:buChar char="•"/>
            </a:pPr>
            <a:r>
              <a:rPr lang="en-US" sz="2000" dirty="0"/>
              <a:t>All data streams are organized and packaged by the Pi, then streamed to our data-ingestion server for analysis.</a:t>
            </a:r>
          </a:p>
          <a:p>
            <a:pPr marL="914400" lvl="1" indent="-457200">
              <a:buFont typeface="Arial" panose="020B0604020202020204" pitchFamily="34" charset="0"/>
              <a:buChar char="•"/>
            </a:pPr>
            <a:endParaRPr lang="en-US" sz="2000" dirty="0"/>
          </a:p>
        </p:txBody>
      </p:sp>
      <p:pic>
        <p:nvPicPr>
          <p:cNvPr id="2" name="Picture 1" descr="A close up of a toy&#10;&#10;Description automatically generated">
            <a:extLst>
              <a:ext uri="{FF2B5EF4-FFF2-40B4-BE49-F238E27FC236}">
                <a16:creationId xmlns:a16="http://schemas.microsoft.com/office/drawing/2014/main" id="{E97F4354-C4D7-42DA-85B5-19EF69AF026F}"/>
              </a:ext>
            </a:extLst>
          </p:cNvPr>
          <p:cNvPicPr>
            <a:picLocks noChangeAspect="1"/>
          </p:cNvPicPr>
          <p:nvPr/>
        </p:nvPicPr>
        <p:blipFill>
          <a:blip r:embed="rId4"/>
          <a:stretch>
            <a:fillRect/>
          </a:stretch>
        </p:blipFill>
        <p:spPr>
          <a:xfrm>
            <a:off x="5577484" y="3704515"/>
            <a:ext cx="6088885" cy="2742128"/>
          </a:xfrm>
          <a:prstGeom prst="rect">
            <a:avLst/>
          </a:prstGeom>
        </p:spPr>
      </p:pic>
      <p:pic>
        <p:nvPicPr>
          <p:cNvPr id="3" name="Picture 2">
            <a:extLst>
              <a:ext uri="{FF2B5EF4-FFF2-40B4-BE49-F238E27FC236}">
                <a16:creationId xmlns:a16="http://schemas.microsoft.com/office/drawing/2014/main" id="{48FF469C-D49F-49A7-B878-D09BEB31C26E}"/>
              </a:ext>
            </a:extLst>
          </p:cNvPr>
          <p:cNvPicPr>
            <a:picLocks noChangeAspect="1"/>
          </p:cNvPicPr>
          <p:nvPr/>
        </p:nvPicPr>
        <p:blipFill rotWithShape="1">
          <a:blip r:embed="rId5"/>
          <a:srcRect l="-170" r="272" b="19534"/>
          <a:stretch/>
        </p:blipFill>
        <p:spPr>
          <a:xfrm>
            <a:off x="640080" y="3704515"/>
            <a:ext cx="4612945" cy="2742128"/>
          </a:xfrm>
          <a:prstGeom prst="rect">
            <a:avLst/>
          </a:prstGeom>
        </p:spPr>
      </p:pic>
    </p:spTree>
    <p:extLst>
      <p:ext uri="{BB962C8B-B14F-4D97-AF65-F5344CB8AC3E}">
        <p14:creationId xmlns:p14="http://schemas.microsoft.com/office/powerpoint/2010/main" val="28118928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8038">
        <p159:morph option="byObject"/>
      </p:transition>
    </mc:Choice>
    <mc:Fallback xmlns="">
      <p:transition spd="slow" advTm="18038">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5B9B08A-8EF7-417E-83BA-0F6D79BCBF4B}"/>
              </a:ext>
            </a:extLst>
          </p:cNvPr>
          <p:cNvPicPr>
            <a:picLocks noChangeAspect="1"/>
          </p:cNvPicPr>
          <p:nvPr/>
        </p:nvPicPr>
        <p:blipFill rotWithShape="1">
          <a:blip r:embed="rId3">
            <a:alphaModFix amt="40000"/>
          </a:blip>
          <a:srcRect/>
          <a:stretch/>
        </p:blipFill>
        <p:spPr>
          <a:xfrm>
            <a:off x="3175" y="10"/>
            <a:ext cx="12192000" cy="6857990"/>
          </a:xfrm>
          <a:prstGeom prst="rect">
            <a:avLst/>
          </a:prstGeom>
        </p:spPr>
      </p:pic>
      <p:sp>
        <p:nvSpPr>
          <p:cNvPr id="7" name="TextBox 6">
            <a:extLst>
              <a:ext uri="{FF2B5EF4-FFF2-40B4-BE49-F238E27FC236}">
                <a16:creationId xmlns:a16="http://schemas.microsoft.com/office/drawing/2014/main" id="{5FC1B910-EBC0-45A4-BC9B-10FA4D51297D}"/>
              </a:ext>
            </a:extLst>
          </p:cNvPr>
          <p:cNvSpPr txBox="1"/>
          <p:nvPr/>
        </p:nvSpPr>
        <p:spPr>
          <a:xfrm>
            <a:off x="312518" y="207680"/>
            <a:ext cx="11566964" cy="1508105"/>
          </a:xfrm>
          <a:prstGeom prst="rect">
            <a:avLst/>
          </a:prstGeom>
          <a:noFill/>
        </p:spPr>
        <p:txBody>
          <a:bodyPr wrap="square" rtlCol="0">
            <a:spAutoFit/>
          </a:bodyPr>
          <a:lstStyle/>
          <a:p>
            <a:r>
              <a:rPr lang="en-US" sz="2400" dirty="0"/>
              <a:t>The data can then be directly viewed in a browser window after processing, along with a simple FFT analysis which will be used as input for the deep learning algorithm.</a:t>
            </a:r>
          </a:p>
          <a:p>
            <a:pPr marL="914400" lvl="1" indent="-457200">
              <a:buFont typeface="Arial" panose="020B0604020202020204" pitchFamily="34" charset="0"/>
              <a:buChar char="•"/>
            </a:pPr>
            <a:endParaRPr lang="en-US" sz="2000" dirty="0"/>
          </a:p>
        </p:txBody>
      </p:sp>
      <p:pic>
        <p:nvPicPr>
          <p:cNvPr id="5" name="Picture 4" descr="A close up of a map&#10;&#10;Description automatically generated">
            <a:extLst>
              <a:ext uri="{FF2B5EF4-FFF2-40B4-BE49-F238E27FC236}">
                <a16:creationId xmlns:a16="http://schemas.microsoft.com/office/drawing/2014/main" id="{D58B70E1-7EEF-46FF-8AE6-E8216AEEAE4C}"/>
              </a:ext>
            </a:extLst>
          </p:cNvPr>
          <p:cNvPicPr>
            <a:picLocks noChangeAspect="1"/>
          </p:cNvPicPr>
          <p:nvPr/>
        </p:nvPicPr>
        <p:blipFill rotWithShape="1">
          <a:blip r:embed="rId4"/>
          <a:srcRect l="1" r="4559"/>
          <a:stretch/>
        </p:blipFill>
        <p:spPr>
          <a:xfrm>
            <a:off x="434438" y="1531081"/>
            <a:ext cx="7175402" cy="4969998"/>
          </a:xfrm>
          <a:prstGeom prst="rect">
            <a:avLst/>
          </a:prstGeom>
        </p:spPr>
      </p:pic>
      <p:sp>
        <p:nvSpPr>
          <p:cNvPr id="9" name="TextBox 8">
            <a:extLst>
              <a:ext uri="{FF2B5EF4-FFF2-40B4-BE49-F238E27FC236}">
                <a16:creationId xmlns:a16="http://schemas.microsoft.com/office/drawing/2014/main" id="{BDD864B2-27C6-486B-BF5D-EA6C3941B76E}"/>
              </a:ext>
            </a:extLst>
          </p:cNvPr>
          <p:cNvSpPr txBox="1"/>
          <p:nvPr/>
        </p:nvSpPr>
        <p:spPr>
          <a:xfrm>
            <a:off x="7919183" y="1715785"/>
            <a:ext cx="3576320" cy="1200329"/>
          </a:xfrm>
          <a:prstGeom prst="rect">
            <a:avLst/>
          </a:prstGeom>
          <a:noFill/>
        </p:spPr>
        <p:txBody>
          <a:bodyPr wrap="square" rtlCol="0">
            <a:spAutoFit/>
          </a:bodyPr>
          <a:lstStyle/>
          <a:p>
            <a:r>
              <a:rPr lang="en-US" dirty="0"/>
              <a:t>This shows a simpl</a:t>
            </a:r>
            <a:r>
              <a:rPr lang="en-US" sz="1800" dirty="0"/>
              <a:t>e demonstration showing eye blinks registered </a:t>
            </a:r>
            <a:r>
              <a:rPr lang="en-US" dirty="0"/>
              <a:t>o</a:t>
            </a:r>
            <a:r>
              <a:rPr lang="en-US" sz="1800" dirty="0"/>
              <a:t>n the F7, F8, and F4 electrode locations.</a:t>
            </a:r>
            <a:endParaRPr lang="en-US" dirty="0"/>
          </a:p>
        </p:txBody>
      </p:sp>
    </p:spTree>
    <p:extLst>
      <p:ext uri="{BB962C8B-B14F-4D97-AF65-F5344CB8AC3E}">
        <p14:creationId xmlns:p14="http://schemas.microsoft.com/office/powerpoint/2010/main" val="5172371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14631">
        <p159:morph option="byObject"/>
      </p:transition>
    </mc:Choice>
    <mc:Fallback xmlns="">
      <p:transition spd="slow" advTm="14631">
        <p:fade/>
      </p:transition>
    </mc:Fallback>
  </mc:AlternateContent>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3030</TotalTime>
  <Words>1064</Words>
  <Application>Microsoft Office PowerPoint</Application>
  <PresentationFormat>Widescreen</PresentationFormat>
  <Paragraphs>80</Paragraphs>
  <Slides>6</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Century Gothic</vt:lpstr>
      <vt:lpstr>Wingdings 3</vt:lpstr>
      <vt:lpstr>Slice</vt:lpstr>
      <vt:lpstr>Algorithms for complete Physiological Monitoring  During Spaceflight</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Algorithms for complete Physiological Monitoring  During Spaceflight</dc:title>
  <dc:creator>Aeviox Z</dc:creator>
  <cp:lastModifiedBy>Aeviox Z</cp:lastModifiedBy>
  <cp:revision>20</cp:revision>
  <dcterms:created xsi:type="dcterms:W3CDTF">2020-09-16T23:42:25Z</dcterms:created>
  <dcterms:modified xsi:type="dcterms:W3CDTF">2020-09-19T02:12:56Z</dcterms:modified>
</cp:coreProperties>
</file>

<file path=docProps/thumbnail.jpeg>
</file>